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4"/>
  </p:sldMasterIdLst>
  <p:sldIdLst>
    <p:sldId id="260" r:id="rId5"/>
    <p:sldId id="295" r:id="rId6"/>
    <p:sldId id="300" r:id="rId7"/>
    <p:sldId id="296" r:id="rId8"/>
    <p:sldId id="301" r:id="rId9"/>
    <p:sldId id="297" r:id="rId10"/>
    <p:sldId id="302" r:id="rId11"/>
    <p:sldId id="298" r:id="rId12"/>
    <p:sldId id="303" r:id="rId13"/>
    <p:sldId id="299" r:id="rId14"/>
    <p:sldId id="304" r:id="rId15"/>
    <p:sldId id="313" r:id="rId16"/>
    <p:sldId id="315" r:id="rId17"/>
    <p:sldId id="316" r:id="rId18"/>
    <p:sldId id="317" r:id="rId19"/>
    <p:sldId id="318" r:id="rId20"/>
    <p:sldId id="321" r:id="rId21"/>
    <p:sldId id="322" r:id="rId22"/>
    <p:sldId id="325" r:id="rId23"/>
    <p:sldId id="366" r:id="rId24"/>
    <p:sldId id="310" r:id="rId25"/>
    <p:sldId id="29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400"/>
    <a:srgbClr val="FF65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B14B7-D228-4722-8E50-5024A2932729}" v="4" dt="2023-01-24T16:25:00.104"/>
    <p1510:client id="{0DEC5753-2325-43BD-9D7F-497BB130D268}" v="3" dt="2023-01-24T16:34:59.550"/>
    <p1510:client id="{53EA686E-306E-48F1-89F7-46829775F302}" v="1" dt="2023-01-24T16:24:23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IA STEPHANIE NATHALY IZQUIETA CORDOVA" userId="S::2022012526@unfv.edu.pe::c0547898-6b68-4b2e-83ed-86545778fc63" providerId="AD" clId="Web-{0DDB14B7-D228-4722-8E50-5024A2932729}"/>
    <pc:docChg chg="modSld">
      <pc:chgData name="DELIA STEPHANIE NATHALY IZQUIETA CORDOVA" userId="S::2022012526@unfv.edu.pe::c0547898-6b68-4b2e-83ed-86545778fc63" providerId="AD" clId="Web-{0DDB14B7-D228-4722-8E50-5024A2932729}" dt="2023-01-24T16:25:00.104" v="3" actId="1076"/>
      <pc:docMkLst>
        <pc:docMk/>
      </pc:docMkLst>
      <pc:sldChg chg="modSp">
        <pc:chgData name="DELIA STEPHANIE NATHALY IZQUIETA CORDOVA" userId="S::2022012526@unfv.edu.pe::c0547898-6b68-4b2e-83ed-86545778fc63" providerId="AD" clId="Web-{0DDB14B7-D228-4722-8E50-5024A2932729}" dt="2023-01-24T16:25:00.104" v="3" actId="1076"/>
        <pc:sldMkLst>
          <pc:docMk/>
          <pc:sldMk cId="4255538619" sldId="260"/>
        </pc:sldMkLst>
        <pc:picChg chg="mod">
          <ac:chgData name="DELIA STEPHANIE NATHALY IZQUIETA CORDOVA" userId="S::2022012526@unfv.edu.pe::c0547898-6b68-4b2e-83ed-86545778fc63" providerId="AD" clId="Web-{0DDB14B7-D228-4722-8E50-5024A2932729}" dt="2023-01-24T16:25:00.104" v="3" actId="1076"/>
          <ac:picMkLst>
            <pc:docMk/>
            <pc:sldMk cId="4255538619" sldId="260"/>
            <ac:picMk id="3" creationId="{00000000-0000-0000-0000-000000000000}"/>
          </ac:picMkLst>
        </pc:picChg>
      </pc:sldChg>
    </pc:docChg>
  </pc:docChgLst>
  <pc:docChgLst>
    <pc:chgData name="JAIR SMITH RODRIGUEZ URRUTIA" userId="S::2022012312@unfv.edu.pe::165d986d-08c9-4997-a482-c3bfd49790cf" providerId="AD" clId="Web-{0DEC5753-2325-43BD-9D7F-497BB130D268}"/>
    <pc:docChg chg="modSld">
      <pc:chgData name="JAIR SMITH RODRIGUEZ URRUTIA" userId="S::2022012312@unfv.edu.pe::165d986d-08c9-4997-a482-c3bfd49790cf" providerId="AD" clId="Web-{0DEC5753-2325-43BD-9D7F-497BB130D268}" dt="2023-01-24T16:34:59.550" v="2" actId="20577"/>
      <pc:docMkLst>
        <pc:docMk/>
      </pc:docMkLst>
      <pc:sldChg chg="modSp">
        <pc:chgData name="JAIR SMITH RODRIGUEZ URRUTIA" userId="S::2022012312@unfv.edu.pe::165d986d-08c9-4997-a482-c3bfd49790cf" providerId="AD" clId="Web-{0DEC5753-2325-43BD-9D7F-497BB130D268}" dt="2023-01-24T16:34:59.550" v="2" actId="20577"/>
        <pc:sldMkLst>
          <pc:docMk/>
          <pc:sldMk cId="1466721210" sldId="297"/>
        </pc:sldMkLst>
        <pc:spChg chg="mod">
          <ac:chgData name="JAIR SMITH RODRIGUEZ URRUTIA" userId="S::2022012312@unfv.edu.pe::165d986d-08c9-4997-a482-c3bfd49790cf" providerId="AD" clId="Web-{0DEC5753-2325-43BD-9D7F-497BB130D268}" dt="2023-01-24T16:34:59.550" v="2" actId="20577"/>
          <ac:spMkLst>
            <pc:docMk/>
            <pc:sldMk cId="1466721210" sldId="297"/>
            <ac:spMk id="3" creationId="{00000000-0000-0000-0000-000000000000}"/>
          </ac:spMkLst>
        </pc:spChg>
      </pc:sldChg>
    </pc:docChg>
  </pc:docChgLst>
  <pc:docChgLst>
    <pc:chgData clId="Web-{53EA686E-306E-48F1-89F7-46829775F302}"/>
    <pc:docChg chg="modSld">
      <pc:chgData name="" userId="" providerId="" clId="Web-{53EA686E-306E-48F1-89F7-46829775F302}" dt="2023-01-24T16:24:23.091" v="0" actId="1076"/>
      <pc:docMkLst>
        <pc:docMk/>
      </pc:docMkLst>
      <pc:sldChg chg="modSp">
        <pc:chgData name="" userId="" providerId="" clId="Web-{53EA686E-306E-48F1-89F7-46829775F302}" dt="2023-01-24T16:24:23.091" v="0" actId="1076"/>
        <pc:sldMkLst>
          <pc:docMk/>
          <pc:sldMk cId="4255538619" sldId="260"/>
        </pc:sldMkLst>
        <pc:picChg chg="mod">
          <ac:chgData name="" userId="" providerId="" clId="Web-{53EA686E-306E-48F1-89F7-46829775F302}" dt="2023-01-24T16:24:23.091" v="0" actId="1076"/>
          <ac:picMkLst>
            <pc:docMk/>
            <pc:sldMk cId="4255538619" sldId="260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7F2AB-10BE-4699-BE7B-5367C8789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1B59D3-9225-45CD-953D-31FBF4882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60CBC-6CAE-4E68-A016-73014964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87B27-7443-4F05-9574-0CFF8DA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8D4E1-ACF4-41E9-9633-A23D081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44BE168-75F8-40A3-8B78-F2EB58A2B032}"/>
              </a:ext>
            </a:extLst>
          </p:cNvPr>
          <p:cNvSpPr/>
          <p:nvPr userDrawn="1"/>
        </p:nvSpPr>
        <p:spPr>
          <a:xfrm>
            <a:off x="0" y="-195263"/>
            <a:ext cx="9144000" cy="946721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579C61-2F60-4472-8C23-10CC07B67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17604" r="4522" b="20944"/>
          <a:stretch/>
        </p:blipFill>
        <p:spPr>
          <a:xfrm>
            <a:off x="2657475" y="824013"/>
            <a:ext cx="3829050" cy="144139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D639927-A410-4C2C-BA2A-D36738779EEB}"/>
              </a:ext>
            </a:extLst>
          </p:cNvPr>
          <p:cNvSpPr/>
          <p:nvPr userDrawn="1"/>
        </p:nvSpPr>
        <p:spPr>
          <a:xfrm>
            <a:off x="0" y="6629400"/>
            <a:ext cx="9144000" cy="228685"/>
          </a:xfrm>
          <a:prstGeom prst="rect">
            <a:avLst/>
          </a:pr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05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07FDF-AF67-488C-8B84-7E113F1D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AE638-066D-453B-976D-32A3D2206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F4F96-5D92-427D-A55F-FD8B72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CC89D-562D-4C05-9B16-CE6D2196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97248-B830-44D4-B595-086B558B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4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DDF2B4-6378-45CD-90D2-B99DD6DE5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53E621-8CFB-4D53-B12E-D6A8F205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E4267-A58F-4921-AECA-D7A52873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5F5AE2-3284-4776-875B-16E4F120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9A7A96-7848-4F26-A1C2-8658E0A2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99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F93EC-8349-4061-8615-C295ADC2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65097-EA66-43FF-BF75-19606877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AE344-69E1-42B4-9BFE-404949B7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21B95-E6FE-4909-9C01-72130809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A9EEBD-CC88-4599-BA3D-FEC51216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046ED0A-6D75-41B3-8834-138842BDD56A}"/>
              </a:ext>
            </a:extLst>
          </p:cNvPr>
          <p:cNvSpPr/>
          <p:nvPr userDrawn="1"/>
        </p:nvSpPr>
        <p:spPr>
          <a:xfrm>
            <a:off x="0" y="-47624"/>
            <a:ext cx="9144000" cy="1038225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265BC2-9E59-4AD4-A327-9FA38FC16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8566" r="79398" b="21710"/>
          <a:stretch/>
        </p:blipFill>
        <p:spPr>
          <a:xfrm>
            <a:off x="476817" y="88106"/>
            <a:ext cx="321469" cy="771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3FC3C4-FCDC-492D-8052-3D57B0CA812C}"/>
              </a:ext>
            </a:extLst>
          </p:cNvPr>
          <p:cNvSpPr txBox="1"/>
          <p:nvPr userDrawn="1"/>
        </p:nvSpPr>
        <p:spPr>
          <a:xfrm>
            <a:off x="776060" y="222809"/>
            <a:ext cx="191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50" spc="100">
                <a:latin typeface="Arial" panose="020B0604020202020204" pitchFamily="34" charset="0"/>
                <a:cs typeface="Arial" panose="020B0604020202020204" pitchFamily="34" charset="0"/>
              </a:rPr>
              <a:t>Universidad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4EC82F-603E-4E6C-97AE-DEFB8954EA4F}"/>
              </a:ext>
            </a:extLst>
          </p:cNvPr>
          <p:cNvSpPr txBox="1"/>
          <p:nvPr userDrawn="1"/>
        </p:nvSpPr>
        <p:spPr>
          <a:xfrm>
            <a:off x="778441" y="362900"/>
            <a:ext cx="1915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50" b="1" spc="10">
                <a:latin typeface="Arial" panose="020B0604020202020204" pitchFamily="34" charset="0"/>
                <a:cs typeface="Arial" panose="020B0604020202020204" pitchFamily="34" charset="0"/>
              </a:rPr>
              <a:t>Federico Villarreal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A5B0110-D398-4DD4-8EB5-A100BFC0B889}"/>
              </a:ext>
            </a:extLst>
          </p:cNvPr>
          <p:cNvCxnSpPr/>
          <p:nvPr userDrawn="1"/>
        </p:nvCxnSpPr>
        <p:spPr>
          <a:xfrm>
            <a:off x="879249" y="654843"/>
            <a:ext cx="16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6D36D-66B0-4A3C-94B7-6A1D15CF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95E18-8E62-404F-AA19-FCFD1BE8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F533-C275-4A78-860A-E70AC4B5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496580-AC59-4EBF-8686-714FF0C0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77BB85-536F-4C4A-9791-4FBCFC1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732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F3777-F0FF-45A9-8F3E-787BE340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AFF7-E53E-4570-9E9D-95B968EBF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514BE-546E-4B39-BC4E-6AC88FBE0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ED0C37-7DAB-4C36-B84D-2455185D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84C55-F1C5-4B49-A96D-7A37459A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8ABFE-DAB0-43F1-97D7-DAADB323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81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7220B-AB38-4985-9665-007387A6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B9CAD7-DD1F-482E-A7C0-CE745DA3F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2CEE7-CBAC-4343-94B0-02B906C24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7E0620-43C3-4F2F-A339-353C59A79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44F1BC-07DA-48F7-838E-D6325F8B1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44AEAC-8D5D-41E5-8C4C-8D40455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5F9F98-DD2A-4B52-A1A3-A0DDDC7E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2CBA58-67F5-4513-B0BE-4807D930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92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2321-512C-4D0E-B4D8-C59942BF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FD166A-9AFB-4A05-92C9-7C5C806E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2A9F27-7E4C-4BB3-B1F7-8F70EA6D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870165-C7EE-46B7-ACB0-44222FD2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220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548CA9-D6D0-4EB9-99E8-C9852235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026A92-5A1A-4BA9-9A10-34069814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B93CCE-F992-40BD-B28C-DFFF71C6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401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E6580-20ED-43D7-914C-C89BD5C9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D3D2C7-B3E3-48D3-8CB1-13FF8C62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101B4B-7784-462A-9A57-0057C6FD2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5C43AE-72E9-4C38-AE32-B3A62B4E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842B4F-6934-4D72-A702-2A3E530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86CF03-ACBC-4C87-9F71-7805CCC6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33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8744C-68A3-414E-9C76-D959F1FE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B65C5E-5A2A-4215-B8BF-D950A7D93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09970F-5A27-47A6-9F6D-CB567EFEF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C3B906-4C25-4344-AFCF-F16B71E5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A69188-C33B-406A-8813-20883C56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CC65C9-F8F2-489C-A5B9-C233290B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54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47AC3F-7D01-4F98-955D-3D640377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E33396-5D7B-4A01-B5A2-1BD74E12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8B1243-1724-4026-B265-3743AB9AC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742EA-FA9D-4212-B76C-B09CB9BE9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7BFBA-599B-4D36-A1AA-8D003A03B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636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Bioacumulaci%C3%B3n" TargetMode="External"/><Relationship Id="rId3" Type="http://schemas.openxmlformats.org/officeDocument/2006/relationships/hyperlink" Target="https://es.wikipedia.org/wiki/Pesticidas" TargetMode="External"/><Relationship Id="rId7" Type="http://schemas.openxmlformats.org/officeDocument/2006/relationships/hyperlink" Target="https://es.wikipedia.org/wiki/Inhalaci%C3%B3n" TargetMode="External"/><Relationship Id="rId2" Type="http://schemas.openxmlformats.org/officeDocument/2006/relationships/hyperlink" Target="https://es.wikipedia.org/wiki/Metales_pesad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etr%C3%B3leo" TargetMode="External"/><Relationship Id="rId5" Type="http://schemas.openxmlformats.org/officeDocument/2006/relationships/hyperlink" Target="https://es.wikipedia.org/wiki/Combustible" TargetMode="External"/><Relationship Id="rId4" Type="http://schemas.openxmlformats.org/officeDocument/2006/relationships/hyperlink" Target="https://es.wikipedia.org/wiki/Solven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hf_EDaw6s" TargetMode="External"/><Relationship Id="rId2" Type="http://schemas.openxmlformats.org/officeDocument/2006/relationships/hyperlink" Target="https://www.youtube.com/watch?v=J6C5RiEGLQ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HKDr57rT2s" TargetMode="External"/><Relationship Id="rId4" Type="http://schemas.openxmlformats.org/officeDocument/2006/relationships/hyperlink" Target="https://www.youtube.com/watch?v=jlLeInOJqB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8FC8E5-C87D-4A54-8C05-83732C46E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3171546"/>
            <a:ext cx="8293100" cy="1846317"/>
          </a:xfrm>
        </p:spPr>
        <p:txBody>
          <a:bodyPr>
            <a:normAutofit/>
          </a:bodyPr>
          <a:lstStyle/>
          <a:p>
            <a:pPr algn="l"/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Semana </a:t>
            </a:r>
            <a:r>
              <a:rPr lang="es-P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 08:</a:t>
            </a:r>
            <a:b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Riesgo por la actividad industrial.</a:t>
            </a:r>
            <a:b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Riesgo por la actividad minera.</a:t>
            </a:r>
            <a:b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Prevención de la contaminación.</a:t>
            </a:r>
            <a:b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Revisión de trabajo de investigación.</a:t>
            </a:r>
            <a:endParaRPr lang="es-PE" sz="2000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B55E2E3-91C0-4B96-BC51-78D844077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85164"/>
            <a:ext cx="6858000" cy="849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/>
              <a:t>Asignatura: </a:t>
            </a:r>
            <a:r>
              <a:rPr lang="es-PE"/>
              <a:t>MEDIO AMBIENTE Y DESARROLLO SOSTENIDO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 b="1"/>
              <a:t>Dr. Fredy salinas Melendez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FF7DA7A5-6A23-4645-8BB7-CAF9A612F584}"/>
              </a:ext>
            </a:extLst>
          </p:cNvPr>
          <p:cNvSpPr txBox="1">
            <a:spLocks/>
          </p:cNvSpPr>
          <p:nvPr/>
        </p:nvSpPr>
        <p:spPr>
          <a:xfrm>
            <a:off x="609600" y="2366535"/>
            <a:ext cx="7924800" cy="56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Facultad de Ciencias Naturales y Matemática </a:t>
            </a:r>
          </a:p>
        </p:txBody>
      </p:sp>
      <p:sp>
        <p:nvSpPr>
          <p:cNvPr id="21" name="Subtítulo 4">
            <a:extLst>
              <a:ext uri="{FF2B5EF4-FFF2-40B4-BE49-F238E27FC236}">
                <a16:creationId xmlns:a16="http://schemas.microsoft.com/office/drawing/2014/main" id="{79D83C09-58B4-49C5-B218-A242866CCD27}"/>
              </a:ext>
            </a:extLst>
          </p:cNvPr>
          <p:cNvSpPr txBox="1">
            <a:spLocks/>
          </p:cNvSpPr>
          <p:nvPr/>
        </p:nvSpPr>
        <p:spPr>
          <a:xfrm>
            <a:off x="1143000" y="6257999"/>
            <a:ext cx="6858000" cy="47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/>
              <a:t>Semestre </a:t>
            </a:r>
            <a:r>
              <a:rPr lang="es-PE" sz="1800"/>
              <a:t>Académico 2025 </a:t>
            </a:r>
            <a:r>
              <a:rPr lang="es-PE" sz="1800" dirty="0"/>
              <a:t>- II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BAAB4E-4228-4419-9745-4D66509F4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3"/>
    </mc:Choice>
    <mc:Fallback xmlns="">
      <p:transition spd="slow" advTm="25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65127"/>
            <a:ext cx="8492490" cy="926464"/>
          </a:xfrm>
        </p:spPr>
        <p:txBody>
          <a:bodyPr>
            <a:normAutofit/>
          </a:bodyPr>
          <a:lstStyle/>
          <a:p>
            <a:pPr marL="171450" lvl="0" indent="-171450">
              <a:spcBef>
                <a:spcPts val="750"/>
              </a:spcBef>
            </a:pPr>
            <a:br>
              <a:rPr lang="es-ES" sz="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ES" sz="16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 clasifican los materiales y desechos peligrosos bajo una o más de las siguientes definiciones: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" y="1291591"/>
            <a:ext cx="8755380" cy="4885372"/>
          </a:xfrm>
        </p:spPr>
        <p:txBody>
          <a:bodyPr>
            <a:noAutofit/>
          </a:bodyPr>
          <a:lstStyle/>
          <a:p>
            <a:r>
              <a:rPr lang="es-ES" sz="1200" b="1"/>
              <a:t>Inflamable</a:t>
            </a:r>
            <a:r>
              <a:rPr lang="es-ES" sz="1200"/>
              <a:t>: Son las sustancias que son altamente inflamables y que por lo tanto representan un peligro de incendio, bajo las condiciones industriales normales (por ejemplo, los metales triturados, los líquidos cuyo punto de lineación sea de 38 °C o menos, etc.).</a:t>
            </a:r>
          </a:p>
          <a:p>
            <a:r>
              <a:rPr lang="es-ES" sz="1200" b="1"/>
              <a:t>Corrosivo</a:t>
            </a:r>
            <a:r>
              <a:rPr lang="es-ES" sz="1200"/>
              <a:t>: Son las sustancias que requieren contenedores especiales debido a su capacidad de corroer los materiales normales (por ejemplo, los ácidos, anhídridos de los ácidos y álcalis).</a:t>
            </a:r>
          </a:p>
          <a:p>
            <a:r>
              <a:rPr lang="es-ES" sz="1200" b="1"/>
              <a:t>Reactivo</a:t>
            </a:r>
            <a:r>
              <a:rPr lang="es-ES" sz="1200"/>
              <a:t>: Son los materiales que requieren especial almacenamiento y manejo porque tienden a reaccionar espontáneamente con los ácidos o sus vapores (por ejemplo, los cianuros y álcalis concentrados) y porque tienden a reaccionar vigorosamente con el agua o el vapor (por ejemplo, el fosfeno, los ácidos o álcalis concentrados), o tienen la tendencia de ser inestables en caso de un choque o si existe calor (por ejemplo, los líquidos inflamables presurizados y pertrechos militares), cuyo resultado incluye la generación de gases venenosos, la explosión, el incendio, o la evolución de calor.</a:t>
            </a:r>
          </a:p>
          <a:p>
            <a:r>
              <a:rPr lang="es-ES" sz="1200" b="1"/>
              <a:t>Tóxico</a:t>
            </a:r>
            <a:r>
              <a:rPr lang="es-ES" sz="1200"/>
              <a:t>: Son las sustancias (por ejemplo, los </a:t>
            </a:r>
            <a:r>
              <a:rPr lang="es-ES" sz="1200">
                <a:hlinkClick r:id="rId2" tooltip="Metales pesados"/>
              </a:rPr>
              <a:t>metales pesados</a:t>
            </a:r>
            <a:r>
              <a:rPr lang="es-ES" sz="1200"/>
              <a:t>, </a:t>
            </a:r>
            <a:r>
              <a:rPr lang="es-ES" sz="1200">
                <a:hlinkClick r:id="rId3" tooltip="Pesticidas"/>
              </a:rPr>
              <a:t>pesticidas</a:t>
            </a:r>
            <a:r>
              <a:rPr lang="es-ES" sz="1200"/>
              <a:t>, </a:t>
            </a:r>
            <a:r>
              <a:rPr lang="es-ES" sz="1200">
                <a:hlinkClick r:id="rId4" tooltip="Solvente"/>
              </a:rPr>
              <a:t>solventes</a:t>
            </a:r>
            <a:r>
              <a:rPr lang="es-ES" sz="1200"/>
              <a:t> y </a:t>
            </a:r>
            <a:r>
              <a:rPr lang="es-ES" sz="1200">
                <a:hlinkClick r:id="rId5" tooltip="Combustible"/>
              </a:rPr>
              <a:t>combustibles</a:t>
            </a:r>
            <a:r>
              <a:rPr lang="es-ES" sz="1200"/>
              <a:t> provenientes del </a:t>
            </a:r>
            <a:r>
              <a:rPr lang="es-ES" sz="1200">
                <a:hlinkClick r:id="rId6" tooltip="Petróleo"/>
              </a:rPr>
              <a:t>petróleo</a:t>
            </a:r>
            <a:r>
              <a:rPr lang="es-ES" sz="1200"/>
              <a:t>), los cuales al ser manejados incorrectamente, pueden liberar cantidades suficientes de materiales tóxicos que pueden causar un efecto directo, crónico o agudo para la salud, debido a su </a:t>
            </a:r>
            <a:r>
              <a:rPr lang="es-ES" sz="1200">
                <a:hlinkClick r:id="rId7" tooltip="Inhalación"/>
              </a:rPr>
              <a:t>inhalación</a:t>
            </a:r>
            <a:r>
              <a:rPr lang="es-ES" sz="1200"/>
              <a:t>, absorción a través de la piel e ingestión, o causar una </a:t>
            </a:r>
            <a:r>
              <a:rPr lang="es-ES" sz="1200">
                <a:hlinkClick r:id="rId8" tooltip="Bioacumulación"/>
              </a:rPr>
              <a:t>acumulación</a:t>
            </a:r>
            <a:r>
              <a:rPr lang="es-ES" sz="1200"/>
              <a:t> potencialmente tóxica en el medio ambiente o en la cadena alimenticia.</a:t>
            </a:r>
          </a:p>
          <a:p>
            <a:r>
              <a:rPr lang="es-ES" sz="1200" b="1"/>
              <a:t>Biológico</a:t>
            </a:r>
            <a:r>
              <a:rPr lang="es-ES" sz="1200"/>
              <a:t>: Son los materiales que al manejarlos inadecuadamente, pueden liberar cantidades suficientes de microorganismos patogénicos que pueden causar concentraciones suficientes de infección, polen, hongos o caspa y provocar reacciones alérgicas en las personas que sean susceptibles al peligro.</a:t>
            </a:r>
          </a:p>
          <a:p>
            <a:r>
              <a:rPr lang="es-ES" sz="1200"/>
              <a:t>Además de las categorías anteriores de sustancias peligrosas, hay riesgos generales que se relacionan con las instalaciones industriales. Estos incluyen las siguientes categorías:</a:t>
            </a:r>
          </a:p>
          <a:p>
            <a:r>
              <a:rPr lang="es-ES" sz="1200" b="1"/>
              <a:t>Eléctricos</a:t>
            </a:r>
            <a:r>
              <a:rPr lang="es-ES" sz="1200"/>
              <a:t>: Electrocución por los conductores cargados y el mal uso de las herramientas eléctricas, cables de transmisión elevados, alambres eléctricos caídos, cables subterráneos y el trabajo realizado durante las tempestades eléctricas.</a:t>
            </a:r>
          </a:p>
          <a:p>
            <a:r>
              <a:rPr lang="es-ES" sz="1200" b="1"/>
              <a:t>Estructurales</a:t>
            </a:r>
            <a:r>
              <a:rPr lang="es-ES" sz="1200"/>
              <a:t>: El potencial de caerse o forzarse si en el trabajo existen superficies resbalosas, cuestas empinadas, gradas estrechas, hoyos abiertos, obstrucciones y pisos inestables; también incluye el potencial de sufrir heridas a causa de objetos punzantes y el riesgo de ser atrapado a causa del hundimiento de zanjas o minas, o por los declives inestables de los montones de materiales.</a:t>
            </a:r>
          </a:p>
        </p:txBody>
      </p:sp>
    </p:spTree>
    <p:extLst>
      <p:ext uri="{BB962C8B-B14F-4D97-AF65-F5344CB8AC3E}">
        <p14:creationId xmlns:p14="http://schemas.microsoft.com/office/powerpoint/2010/main" val="311164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1551"/>
            <a:ext cx="7886700" cy="422910"/>
          </a:xfrm>
        </p:spPr>
        <p:txBody>
          <a:bodyPr>
            <a:normAutofit fontScale="90000"/>
          </a:bodyPr>
          <a:lstStyle/>
          <a:p>
            <a:r>
              <a:rPr lang="es-ES"/>
              <a:t>                            </a:t>
            </a:r>
            <a:r>
              <a:rPr lang="es-ES" sz="2700" b="1"/>
              <a:t>Señales de riesgos</a:t>
            </a:r>
            <a:endParaRPr lang="en-US" sz="2700" b="1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1394462"/>
            <a:ext cx="7589519" cy="4800598"/>
          </a:xfrm>
        </p:spPr>
      </p:pic>
    </p:spTree>
    <p:extLst>
      <p:ext uri="{BB962C8B-B14F-4D97-AF65-F5344CB8AC3E}">
        <p14:creationId xmlns:p14="http://schemas.microsoft.com/office/powerpoint/2010/main" val="7913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85850"/>
            <a:ext cx="7886700" cy="604839"/>
          </a:xfrm>
        </p:spPr>
        <p:txBody>
          <a:bodyPr>
            <a:normAutofit/>
          </a:bodyPr>
          <a:lstStyle/>
          <a:p>
            <a:r>
              <a:rPr lang="es-ES" sz="2400">
                <a:latin typeface="Arial MT"/>
                <a:ea typeface="Arial MT"/>
                <a:cs typeface="Arial MT"/>
              </a:rPr>
              <a:t>                           Prevención</a:t>
            </a:r>
            <a:r>
              <a:rPr lang="es-ES" sz="2400" spc="40">
                <a:latin typeface="Arial MT"/>
                <a:ea typeface="Arial MT"/>
                <a:cs typeface="Arial MT"/>
              </a:rPr>
              <a:t> </a:t>
            </a:r>
            <a:r>
              <a:rPr lang="es-ES" sz="2400">
                <a:latin typeface="Arial MT"/>
                <a:ea typeface="Arial MT"/>
                <a:cs typeface="Arial MT"/>
              </a:rPr>
              <a:t>de</a:t>
            </a:r>
            <a:r>
              <a:rPr lang="es-ES" sz="2400" spc="30">
                <a:latin typeface="Arial MT"/>
                <a:ea typeface="Arial MT"/>
                <a:cs typeface="Arial MT"/>
              </a:rPr>
              <a:t>l riesgo industrial</a:t>
            </a:r>
            <a:endParaRPr lang="en-US" sz="24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030" y="1577340"/>
            <a:ext cx="8538210" cy="473202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s-ES" i="1"/>
              <a:t>Los hongos pueden convertir los desechos humanos en algo valioso. Es literalmente el crecimiento que surge de la descomposición. Chido </a:t>
            </a:r>
            <a:r>
              <a:rPr lang="es-ES" i="1" err="1"/>
              <a:t>Govera</a:t>
            </a:r>
            <a:r>
              <a:rPr lang="es-ES" i="1"/>
              <a:t>, un joven emprendedor zimbabuense dijo, «el desperdicio es solo desperdicio cuando se desperdicia».</a:t>
            </a:r>
            <a:endParaRPr lang="es-ES"/>
          </a:p>
          <a:p>
            <a:pPr algn="just" fontAlgn="base"/>
            <a:r>
              <a:rPr lang="es-ES"/>
              <a:t>Existen múltiples formas familiares de descomponer los desechos: la fermentación permite que los desechos se descompongan en azúcares que se pueden usar para mezclas de </a:t>
            </a:r>
            <a:r>
              <a:rPr lang="es-ES" err="1"/>
              <a:t>bioplásticos</a:t>
            </a:r>
            <a:r>
              <a:rPr lang="es-ES"/>
              <a:t> y </a:t>
            </a:r>
            <a:r>
              <a:rPr lang="es-ES" err="1"/>
              <a:t>bio</a:t>
            </a:r>
            <a:r>
              <a:rPr lang="es-ES"/>
              <a:t>-poliésteres. Estos son materiales ecológicos que se pueden usar para hacer productos similares a bolsas de plástico, guantes de látex y películas.</a:t>
            </a:r>
          </a:p>
          <a:p>
            <a:pPr algn="just" fontAlgn="base"/>
            <a:r>
              <a:rPr lang="es-ES"/>
              <a:t>No importa dónde terminen los “plásticos” de origen hongo (los vertederos, el océano o incluso el lago local) porque se descomponen rápidamente y agregan solo materia orgánica inofensiva al medio ambiente.</a:t>
            </a:r>
          </a:p>
          <a:p>
            <a:pPr algn="just" fontAlgn="base"/>
            <a:r>
              <a:rPr lang="es-ES"/>
              <a:t>Hay un proyecto que ha producido con éxito </a:t>
            </a:r>
            <a:r>
              <a:rPr lang="es-ES" b="1"/>
              <a:t>hongos que consumen plástico.</a:t>
            </a:r>
            <a:r>
              <a:rPr lang="es-ES"/>
              <a:t> Los hongos pueden descomponerse y «comer» el plástico, aunque es necesario realizar más investigaciones para determinar si es seguro para los humanos comer el hongo. Pero de cualquier manera, es prometedor saber que </a:t>
            </a:r>
            <a:r>
              <a:rPr lang="es-ES" b="1"/>
              <a:t>hay un organismo natural que puede comenzar a masticar las grandes pilas de desechos plásticos en la tierra.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83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20140"/>
            <a:ext cx="7886700" cy="570549"/>
          </a:xfrm>
        </p:spPr>
        <p:txBody>
          <a:bodyPr/>
          <a:lstStyle/>
          <a:p>
            <a:r>
              <a:rPr lang="en-US"/>
              <a:t>                                     Hongos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48656"/>
            <a:ext cx="73152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1085850"/>
            <a:ext cx="8515350" cy="604839"/>
          </a:xfrm>
        </p:spPr>
        <p:txBody>
          <a:bodyPr>
            <a:normAutofit/>
          </a:bodyPr>
          <a:lstStyle/>
          <a:p>
            <a:pPr fontAlgn="base"/>
            <a:r>
              <a:rPr lang="en-US" sz="2400"/>
              <a:t>Los </a:t>
            </a:r>
            <a:r>
              <a:rPr lang="en-US" sz="2400" err="1"/>
              <a:t>hongos</a:t>
            </a:r>
            <a:r>
              <a:rPr lang="en-US" sz="2400"/>
              <a:t> </a:t>
            </a:r>
            <a:r>
              <a:rPr lang="en-US" sz="2400" err="1"/>
              <a:t>proporcionan</a:t>
            </a:r>
            <a:r>
              <a:rPr lang="en-US" sz="2400"/>
              <a:t> </a:t>
            </a:r>
            <a:r>
              <a:rPr lang="en-US" sz="2400" err="1"/>
              <a:t>materias</a:t>
            </a:r>
            <a:r>
              <a:rPr lang="en-US" sz="2400"/>
              <a:t> </a:t>
            </a:r>
            <a:r>
              <a:rPr lang="en-US" sz="2400" err="1"/>
              <a:t>primas</a:t>
            </a:r>
            <a:r>
              <a:rPr lang="en-US" sz="2400"/>
              <a:t> </a:t>
            </a:r>
            <a:r>
              <a:rPr lang="en-US" sz="2400" err="1"/>
              <a:t>sostenibles</a:t>
            </a:r>
            <a:endParaRPr lang="en-US" sz="24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/>
              <a:t>Según Paul </a:t>
            </a:r>
            <a:r>
              <a:rPr lang="es-ES" err="1"/>
              <a:t>Stamets</a:t>
            </a:r>
            <a:r>
              <a:rPr lang="es-ES"/>
              <a:t>, </a:t>
            </a:r>
            <a:r>
              <a:rPr lang="es-ES" b="1"/>
              <a:t>los hongos tienen la capacidad de filtrar el suelo y el agua contaminada. Los hongos pueden limpiar los derrames de petróleo y absorber los desechos tóxicos del suelo.</a:t>
            </a:r>
            <a:r>
              <a:rPr lang="es-ES"/>
              <a:t> Los hongos se descomponen y alimentan con nutrientes a las plantas, e incluso pueden usarse como una alternativa a los pesticidas peligrosos para los cultivos.</a:t>
            </a:r>
          </a:p>
          <a:p>
            <a:pPr fontAlgn="base"/>
            <a:r>
              <a:rPr lang="es-ES"/>
              <a:t>Una empresa nueva llamada </a:t>
            </a:r>
            <a:r>
              <a:rPr lang="es-ES" err="1"/>
              <a:t>MycoWorks</a:t>
            </a:r>
            <a:r>
              <a:rPr lang="es-ES"/>
              <a:t> produce materias primas a partir de hongos.</a:t>
            </a:r>
            <a:r>
              <a:rPr lang="es-ES" b="1"/>
              <a:t> Cultivan ladrillos de hongos</a:t>
            </a:r>
            <a:r>
              <a:rPr lang="es-ES"/>
              <a:t> que son más fuertes que el concreto, </a:t>
            </a:r>
            <a:r>
              <a:rPr lang="es-ES" err="1"/>
              <a:t>retardantes</a:t>
            </a:r>
            <a:r>
              <a:rPr lang="es-ES"/>
              <a:t> de fuego y livianos. Pueden cultivar un hongo similar al cuero en solo unas pocas semanas. Lleva años cultivar la misma cantidad de cuero en una vaca … sin mencionar que tiene que matarla. Incluso han cultivado </a:t>
            </a:r>
            <a:r>
              <a:rPr lang="es-ES" b="1"/>
              <a:t>muebles de hongos.</a:t>
            </a:r>
            <a:endParaRPr lang="es-ES"/>
          </a:p>
          <a:p>
            <a:pPr fontAlgn="base"/>
            <a:r>
              <a:rPr lang="es-ES"/>
              <a:t>Los desechos agrícolas como mazorcas de maíz, cáscaras de cáñamo, cáscaras de arroz, desechos de pulpa de papel, café molido y aserrín pueden convertirse en alternativas a la madera, el ladrillo, el plástico y el cuero en el lapso de un par de semanas. </a:t>
            </a:r>
          </a:p>
          <a:p>
            <a:pPr fontAlgn="base"/>
            <a:r>
              <a:rPr lang="es-ES"/>
              <a:t>El rápido crecimiento y la sostenibilidad de estas increíbles plantas pueden alimentar indefinidamente a familias y comunidades hambrientas.</a:t>
            </a:r>
          </a:p>
          <a:p>
            <a:br>
              <a:rPr lang="es-ES"/>
            </a:br>
            <a:endParaRPr lang="es-E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85850"/>
            <a:ext cx="7886700" cy="604839"/>
          </a:xfrm>
        </p:spPr>
        <p:txBody>
          <a:bodyPr/>
          <a:lstStyle/>
          <a:p>
            <a:pPr fontAlgn="base"/>
            <a:r>
              <a:rPr lang="en-US"/>
              <a:t>                </a:t>
            </a:r>
            <a:r>
              <a:rPr lang="en-US" err="1"/>
              <a:t>Alimentan</a:t>
            </a:r>
            <a:r>
              <a:rPr lang="en-US"/>
              <a:t> el </a:t>
            </a:r>
            <a:r>
              <a:rPr lang="en-US" err="1"/>
              <a:t>mundo</a:t>
            </a:r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48656"/>
            <a:ext cx="73152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17271"/>
            <a:ext cx="7886700" cy="491490"/>
          </a:xfrm>
        </p:spPr>
        <p:txBody>
          <a:bodyPr>
            <a:normAutofit fontScale="90000"/>
          </a:bodyPr>
          <a:lstStyle/>
          <a:p>
            <a:r>
              <a:rPr lang="es-ES"/>
              <a:t>                     Los hongos en la salud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s-ES"/>
              <a:t>Debido al uso excesivo de antibióticos, algunas enfermedades dañinas se están volviendo resistentes a los medicamentos comunes utilizados para tratarlos. Pero los hongos se están utilizando para desarrollar tratamientos para las bacterias resistentes a los medicamentos.</a:t>
            </a:r>
          </a:p>
          <a:p>
            <a:pPr fontAlgn="base"/>
            <a:r>
              <a:rPr lang="es-ES"/>
              <a:t>Los hongos también se pueden usar para crear antibióticos para virus «incurables», como el SIDA, la gripe y la viruela.</a:t>
            </a:r>
          </a:p>
          <a:p>
            <a:pPr fontAlgn="base"/>
            <a:r>
              <a:rPr lang="es-ES"/>
              <a:t>Pero, ¿qué pasa con el potencial de los «hongos mágicos» para resolver problemas de salud mental?</a:t>
            </a:r>
          </a:p>
          <a:p>
            <a:pPr fontAlgn="base"/>
            <a:r>
              <a:rPr lang="es-ES"/>
              <a:t>Sorprendentemente, se ha demostrado que los hongos que contienen el compuesto psicoactivo </a:t>
            </a:r>
            <a:r>
              <a:rPr lang="es-ES" err="1"/>
              <a:t>psilocibina</a:t>
            </a:r>
            <a:r>
              <a:rPr lang="es-ES"/>
              <a:t> ayudan a reducir y restablecer el cerebro para aquellos que sufren de depresión severa.</a:t>
            </a:r>
          </a:p>
          <a:p>
            <a:pPr fontAlgn="base"/>
            <a:r>
              <a:rPr lang="es-ES"/>
              <a:t>Un estudio realizado por el Imperial </a:t>
            </a:r>
            <a:r>
              <a:rPr lang="es-ES" err="1"/>
              <a:t>College</a:t>
            </a:r>
            <a:r>
              <a:rPr lang="es-ES"/>
              <a:t> de Londres encontró que la actividad cerebral en pacientes que previamente no respondían a los medicamentos convencionales mostraba menos síntomas depresivos y un alivio más duradero.</a:t>
            </a:r>
          </a:p>
          <a:p>
            <a:pPr marL="0" indent="0" fontAlgn="base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76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1551"/>
            <a:ext cx="7886700" cy="388620"/>
          </a:xfrm>
        </p:spPr>
        <p:txBody>
          <a:bodyPr>
            <a:normAutofit fontScale="90000"/>
          </a:bodyPr>
          <a:lstStyle/>
          <a:p>
            <a:r>
              <a:rPr lang="es-ES" b="1"/>
              <a:t>                          La biorremediación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870" y="1360171"/>
            <a:ext cx="8606790" cy="4816792"/>
          </a:xfrm>
        </p:spPr>
        <p:txBody>
          <a:bodyPr/>
          <a:lstStyle/>
          <a:p>
            <a:r>
              <a:rPr lang="es-ES"/>
              <a:t> Es el tratamiento biológico de los </a:t>
            </a:r>
            <a:r>
              <a:rPr lang="es-ES" b="1"/>
              <a:t>ambientes</a:t>
            </a:r>
            <a:r>
              <a:rPr lang="es-ES"/>
              <a:t> naturales contaminados, como el suelo o el agua. El proceso se basa en el uso de microorganismos o plantas para degradar o inmovilizar los contaminantes.</a:t>
            </a:r>
          </a:p>
          <a:p>
            <a:r>
              <a:rPr lang="es-ES"/>
              <a:t>¿Como la biorremediación ayuda a mitigar problemas ambientales?</a:t>
            </a:r>
          </a:p>
          <a:p>
            <a:r>
              <a:rPr lang="es-ES"/>
              <a:t>El objetivo de la </a:t>
            </a:r>
            <a:r>
              <a:rPr lang="es-ES" b="1"/>
              <a:t>biorremediación</a:t>
            </a:r>
            <a:r>
              <a:rPr lang="es-ES"/>
              <a:t> es eliminar, o al menos disminuir la concentración de sustancias potencialmente tóxicas, dispersadas accidentalmente o no en suelos y/o cuerpos de agua superficial o subterránea, utilizando como parte fundamental del proceso a los microorganismos</a:t>
            </a:r>
          </a:p>
          <a:p>
            <a:r>
              <a:rPr lang="es-ES"/>
              <a:t>La </a:t>
            </a:r>
            <a:r>
              <a:rPr lang="es-ES" b="1"/>
              <a:t>biorremediación</a:t>
            </a:r>
            <a:r>
              <a:rPr lang="es-ES"/>
              <a:t> es cualquier </a:t>
            </a:r>
            <a:r>
              <a:rPr lang="es-ES" b="1"/>
              <a:t>proceso</a:t>
            </a:r>
            <a:r>
              <a:rPr lang="es-ES"/>
              <a:t> que utiliza organismos vivos para absorber, degradar o transformar los contaminantes y retirarlos, inactivarlos o atenuar su efecto en el suelo, el agua y el aire. Para ello usamos bacterias, naturales e inocuas, capaces de degradar las sustancias nocivas y materia orgánica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85800"/>
            <a:ext cx="7886700" cy="5669280"/>
          </a:xfrm>
        </p:spPr>
      </p:pic>
    </p:spTree>
    <p:extLst>
      <p:ext uri="{BB962C8B-B14F-4D97-AF65-F5344CB8AC3E}">
        <p14:creationId xmlns:p14="http://schemas.microsoft.com/office/powerpoint/2010/main" val="210899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1ABF5-8B9F-6933-BF4F-051284A4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405"/>
            <a:ext cx="7886700" cy="737421"/>
          </a:xfrm>
        </p:spPr>
        <p:txBody>
          <a:bodyPr/>
          <a:lstStyle/>
          <a:p>
            <a:r>
              <a:rPr lang="es-ES" dirty="0"/>
              <a:t>Comentario : Octava Clase Calificada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0CAC3-C9B4-29F8-9899-BBB57B79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827"/>
            <a:ext cx="7886700" cy="4584136"/>
          </a:xfrm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4283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14399"/>
            <a:ext cx="7886700" cy="445771"/>
          </a:xfrm>
        </p:spPr>
        <p:txBody>
          <a:bodyPr>
            <a:normAutofit fontScale="90000"/>
          </a:bodyPr>
          <a:lstStyle/>
          <a:p>
            <a:r>
              <a:rPr lang="es-ES" b="1"/>
              <a:t>                        Riesgo industrial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947" y="1440180"/>
            <a:ext cx="8736037" cy="5199771"/>
          </a:xfrm>
        </p:spPr>
        <p:txBody>
          <a:bodyPr>
            <a:normAutofit/>
          </a:bodyPr>
          <a:lstStyle/>
          <a:p>
            <a:pPr algn="just"/>
            <a:r>
              <a:rPr lang="es-ES" sz="2000" b="1"/>
              <a:t>Es </a:t>
            </a:r>
            <a:r>
              <a:rPr lang="es-ES" sz="2000"/>
              <a:t> la probabilidad </a:t>
            </a:r>
            <a:r>
              <a:rPr lang="es-ES" sz="2000" b="1"/>
              <a:t>de</a:t>
            </a:r>
            <a:r>
              <a:rPr lang="es-ES" sz="2000"/>
              <a:t> un efecto especifico de riesgo industrial la probabilidad de un efecto tóxico, efecto térmico o sobrepresión, que se produce en un periodo determinado o en circunstancias determinadas, ligadas a un acontecimiento accidental relativo a la perdida de control en un momento preciso de la actividad industrial. Sus efectos pueden tener repercusión para el personal del establecimiento, los habitantes circundantes, los edificios o el medio ambiente.</a:t>
            </a:r>
          </a:p>
          <a:p>
            <a:pPr algn="just"/>
            <a:r>
              <a:rPr lang="es-ES" sz="2000"/>
              <a:t>Es entonces importante distinguir cuatro riesgos industriales: </a:t>
            </a:r>
          </a:p>
          <a:p>
            <a:pPr marL="0" indent="0" algn="just">
              <a:buNone/>
            </a:pPr>
            <a:r>
              <a:rPr lang="es-PE" sz="2000"/>
              <a:t>  Riesgos en la industria Química.</a:t>
            </a:r>
          </a:p>
          <a:p>
            <a:pPr marL="0" indent="0" algn="just">
              <a:buNone/>
            </a:pPr>
            <a:r>
              <a:rPr lang="es-PE" sz="2000"/>
              <a:t>  Riesgos en la industria Biológica.</a:t>
            </a:r>
          </a:p>
          <a:p>
            <a:pPr marL="0" indent="0" algn="just">
              <a:buNone/>
            </a:pPr>
            <a:r>
              <a:rPr lang="es-PE" sz="2000"/>
              <a:t>  Riesgos en la industria Fisica nuclear.</a:t>
            </a:r>
          </a:p>
          <a:p>
            <a:pPr marL="0" indent="0" algn="just">
              <a:buNone/>
            </a:pPr>
            <a:r>
              <a:rPr lang="es-PE" sz="2000"/>
              <a:t>  Riesgos en la industria Fito Botánica.</a:t>
            </a:r>
          </a:p>
          <a:p>
            <a:pPr marL="0" indent="0" algn="just">
              <a:buNone/>
            </a:pPr>
            <a:r>
              <a:rPr lang="es-ES" sz="2000"/>
              <a:t>A título de ejemplo un producto que presenta un nivel elevado de peligro, (fuerte toxicidad), puede ocasionar solo un riesgo débil, si su almacenamiento y manipulación se efectúan en optimas condiciones de seguridad.</a:t>
            </a:r>
          </a:p>
          <a:p>
            <a:pPr marL="0" indent="0" algn="just">
              <a:buNone/>
            </a:pPr>
            <a:r>
              <a:rPr lang="es-ES" sz="2000"/>
              <a:t>El objetivo es : Como prevenir los riesgos industriales?</a:t>
            </a:r>
          </a:p>
          <a:p>
            <a:pPr marL="0" indent="0" algn="just">
              <a:buNone/>
            </a:pPr>
            <a:endParaRPr lang="es-ES"/>
          </a:p>
          <a:p>
            <a:pPr marL="0" indent="0" algn="just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74619-D420-2F1A-8CD5-D671192B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516449"/>
          </a:xfrm>
        </p:spPr>
        <p:txBody>
          <a:bodyPr>
            <a:normAutofit fontScale="90000"/>
          </a:bodyPr>
          <a:lstStyle/>
          <a:p>
            <a:r>
              <a:rPr lang="es-PE" dirty="0"/>
              <a:t>                         </a:t>
            </a:r>
            <a:r>
              <a:rPr lang="es-PE" sz="2200" b="1" dirty="0"/>
              <a:t>Practica 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266C65-D1AC-683C-2BFA-3638BE48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175"/>
            <a:ext cx="7886700" cy="5295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 dirty="0"/>
              <a:t>Con tu grupo prepara tu exposición.</a:t>
            </a:r>
            <a:endParaRPr lang="es-ES" sz="1800" dirty="0">
              <a:cs typeface="Calibri"/>
            </a:endParaRPr>
          </a:p>
          <a:p>
            <a:r>
              <a:rPr lang="es-ES" sz="1800" dirty="0"/>
              <a:t>Grupo 1: Clasificación de los residuos sólidos según su origen</a:t>
            </a:r>
            <a:endParaRPr lang="es-ES" sz="1800" dirty="0">
              <a:cs typeface="Calibri"/>
            </a:endParaRPr>
          </a:p>
          <a:p>
            <a:r>
              <a:rPr lang="es-ES" sz="1800" dirty="0"/>
              <a:t>Grupo 2: Clasificación de los residuos sólidos según su composición</a:t>
            </a:r>
            <a:endParaRPr lang="es-ES" sz="1800" dirty="0">
              <a:cs typeface="Calibri"/>
            </a:endParaRPr>
          </a:p>
          <a:p>
            <a:r>
              <a:rPr lang="es-ES" sz="1800" dirty="0"/>
              <a:t>Grupo 3: Como funcionan las lagunas de oxidación de San Juan de Miraflores</a:t>
            </a:r>
          </a:p>
          <a:p>
            <a:endParaRPr lang="es-ES" sz="1800" dirty="0">
              <a:cs typeface="Calibri"/>
            </a:endParaRPr>
          </a:p>
          <a:p>
            <a:endParaRPr lang="es-ES" sz="1800" dirty="0">
              <a:cs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1800" b="1" dirty="0">
                <a:solidFill>
                  <a:srgbClr val="FF0000"/>
                </a:solidFill>
              </a:rPr>
              <a:t>Con tu grupo prepara tu exposición virtual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1800" b="1" dirty="0">
                <a:solidFill>
                  <a:srgbClr val="FF0000"/>
                </a:solidFill>
              </a:rPr>
              <a:t>Video. 7 minutos PROMEDIO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1800" b="1" dirty="0">
                <a:solidFill>
                  <a:srgbClr val="FF0000"/>
                </a:solidFill>
              </a:rPr>
              <a:t>Las prácticas serán expuestas por cada grupo previa presentación por escrito en un folder para su revisión y calificación</a:t>
            </a:r>
          </a:p>
          <a:p>
            <a:endParaRPr lang="es-ES" sz="1800" dirty="0">
              <a:cs typeface="Calibri"/>
            </a:endParaRPr>
          </a:p>
          <a:p>
            <a:endParaRPr lang="es-ES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2224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57300"/>
            <a:ext cx="7886700" cy="433389"/>
          </a:xfrm>
        </p:spPr>
        <p:txBody>
          <a:bodyPr>
            <a:normAutofit fontScale="90000"/>
          </a:bodyPr>
          <a:lstStyle/>
          <a:p>
            <a:r>
              <a:rPr lang="es-ES"/>
              <a:t>                   Videos para comentar.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https://www.youtube.com/watch?v=J6C5RiEGLQ4</a:t>
            </a:r>
            <a:endParaRPr lang="en-US"/>
          </a:p>
          <a:p>
            <a:r>
              <a:rPr lang="es-ES"/>
              <a:t>Limpian hidrocarburos con bacterias y hongos</a:t>
            </a:r>
          </a:p>
          <a:p>
            <a:r>
              <a:rPr lang="en-US">
                <a:hlinkClick r:id="rId3"/>
              </a:rPr>
              <a:t>https://www.youtube.com/watch?v=mZhf_EDaw6s</a:t>
            </a:r>
            <a:endParaRPr lang="en-US"/>
          </a:p>
          <a:p>
            <a:r>
              <a:rPr lang="es-ES"/>
              <a:t>Cultivar un hongo que come petróleo</a:t>
            </a:r>
          </a:p>
          <a:p>
            <a:r>
              <a:rPr lang="es-ES">
                <a:hlinkClick r:id="rId4"/>
              </a:rPr>
              <a:t>https://www.youtube.com/watch?v=jlLeInOJqB0</a:t>
            </a:r>
            <a:endParaRPr lang="es-ES"/>
          </a:p>
          <a:p>
            <a:r>
              <a:rPr lang="en-US" err="1"/>
              <a:t>Bacterias</a:t>
            </a:r>
            <a:r>
              <a:rPr lang="en-US"/>
              <a:t> come </a:t>
            </a:r>
            <a:r>
              <a:rPr lang="en-US" err="1"/>
              <a:t>petróleo</a:t>
            </a:r>
            <a:endParaRPr lang="en-US"/>
          </a:p>
          <a:p>
            <a:r>
              <a:rPr lang="en-US">
                <a:hlinkClick r:id="rId5"/>
              </a:rPr>
              <a:t>https://www.youtube.com/watch?v=FHKDr57rT2s</a:t>
            </a:r>
            <a:endParaRPr lang="en-US"/>
          </a:p>
          <a:p>
            <a:r>
              <a:rPr lang="es-ES"/>
              <a:t>Introducción a la </a:t>
            </a:r>
            <a:r>
              <a:rPr lang="es-ES" err="1"/>
              <a:t>biorremediación</a:t>
            </a:r>
            <a:endParaRPr lang="en-US"/>
          </a:p>
          <a:p>
            <a:endParaRPr lang="es-E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3E27D-5845-4E6A-98C1-DB5894C0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103BB-86B8-444C-BDAA-295583F5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5400"/>
          </a:p>
          <a:p>
            <a:pPr marL="0" indent="0">
              <a:buNone/>
            </a:pPr>
            <a:endParaRPr lang="es-ES" sz="5400"/>
          </a:p>
          <a:p>
            <a:pPr marL="0" indent="0">
              <a:buNone/>
            </a:pPr>
            <a:r>
              <a:rPr lang="es-ES" sz="5400"/>
              <a:t>                 GRACIAS</a:t>
            </a:r>
          </a:p>
        </p:txBody>
      </p:sp>
    </p:spTree>
    <p:extLst>
      <p:ext uri="{BB962C8B-B14F-4D97-AF65-F5344CB8AC3E}">
        <p14:creationId xmlns:p14="http://schemas.microsoft.com/office/powerpoint/2010/main" val="18897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82979"/>
            <a:ext cx="7886700" cy="502921"/>
          </a:xfrm>
        </p:spPr>
        <p:txBody>
          <a:bodyPr>
            <a:normAutofit fontScale="90000"/>
          </a:bodyPr>
          <a:lstStyle/>
          <a:p>
            <a:r>
              <a:rPr lang="en-US"/>
              <a:t>                        </a:t>
            </a:r>
            <a:r>
              <a:rPr lang="en-US" err="1"/>
              <a:t>Accidentes</a:t>
            </a:r>
            <a:r>
              <a:rPr lang="en-US"/>
              <a:t> </a:t>
            </a:r>
            <a:r>
              <a:rPr lang="en-US" err="1"/>
              <a:t>industriales</a:t>
            </a:r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85900"/>
            <a:ext cx="7886700" cy="4691063"/>
          </a:xfrm>
        </p:spPr>
      </p:pic>
    </p:spTree>
    <p:extLst>
      <p:ext uri="{BB962C8B-B14F-4D97-AF65-F5344CB8AC3E}">
        <p14:creationId xmlns:p14="http://schemas.microsoft.com/office/powerpoint/2010/main" val="386709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43001"/>
            <a:ext cx="7886700" cy="468630"/>
          </a:xfrm>
        </p:spPr>
        <p:txBody>
          <a:bodyPr>
            <a:normAutofit fontScale="90000"/>
          </a:bodyPr>
          <a:lstStyle/>
          <a:p>
            <a:br>
              <a:rPr lang="es-ES" b="1"/>
            </a:br>
            <a:r>
              <a:rPr lang="es-ES" b="1"/>
              <a:t>                            </a:t>
            </a:r>
            <a:r>
              <a:rPr lang="es-ES" sz="2700" b="1"/>
              <a:t>Tres principales tipos de efectos.</a:t>
            </a:r>
            <a:br>
              <a:rPr lang="es-ES" sz="2700"/>
            </a:br>
            <a:endParaRPr lang="en-US" sz="27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/>
              <a:t>Según su incidencia sobre el hombre y los productos, los riesgos industriales pueden tener tres clases de efectos principales:</a:t>
            </a:r>
          </a:p>
          <a:p>
            <a:pPr algn="just"/>
            <a:r>
              <a:rPr lang="es-ES"/>
              <a:t>a-. efecto tóxico: por inhalación de un gas tóxico (cloro, amoniaco, etc.), causada por la rotura de un tanque y contenedor.</a:t>
            </a:r>
          </a:p>
          <a:p>
            <a:pPr algn="just"/>
            <a:r>
              <a:rPr lang="es-ES"/>
              <a:t>b-. Efecto térmico: por vapores proveniente de flujos térmicos emitidos por un incendio o explosión. Este es el caso de las explosiones denominadas BLEVE (1).</a:t>
            </a:r>
          </a:p>
          <a:p>
            <a:pPr algn="just"/>
            <a:r>
              <a:rPr lang="es-ES"/>
              <a:t>c-. Sobrepresión: luego de una explosión de gases o líquidos combustibles. La deflagración provoca ondas de sobrepresión que pueden destruir vidrios, dañar materiales, edificios, hasta provocar graves daños a los pulmones o tímpanos.</a:t>
            </a:r>
          </a:p>
          <a:p>
            <a:pPr algn="just"/>
            <a:r>
              <a:rPr lang="es-ES"/>
              <a:t>Este fenómeno puede igualmente tener efectos indirectos tales como la formación de neblinas, tóxicas o no, polución accidental de las aguas superficiales o subterráneas, etc.</a:t>
            </a:r>
          </a:p>
        </p:txBody>
      </p:sp>
    </p:spTree>
    <p:extLst>
      <p:ext uri="{BB962C8B-B14F-4D97-AF65-F5344CB8AC3E}">
        <p14:creationId xmlns:p14="http://schemas.microsoft.com/office/powerpoint/2010/main" val="89510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48690"/>
            <a:ext cx="7886700" cy="5228273"/>
          </a:xfrm>
        </p:spPr>
      </p:pic>
    </p:spTree>
    <p:extLst>
      <p:ext uri="{BB962C8B-B14F-4D97-AF65-F5344CB8AC3E}">
        <p14:creationId xmlns:p14="http://schemas.microsoft.com/office/powerpoint/2010/main" val="68886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65861"/>
            <a:ext cx="7886700" cy="502920"/>
          </a:xfrm>
        </p:spPr>
        <p:txBody>
          <a:bodyPr>
            <a:normAutofit fontScale="90000"/>
          </a:bodyPr>
          <a:lstStyle/>
          <a:p>
            <a:r>
              <a:rPr lang="es-ES" b="1"/>
              <a:t>Evaluar las consecuencias de los riesgos.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/>
              <a:t>A partir de las referencias establecidas en las normas IRAM-ISO, es posible cuantificar los efectos máximos de riesgos previstos en cada establecimiento industrial: este es el objeto del «estudio de riesgos».</a:t>
            </a:r>
            <a:endParaRPr lang="es-ES">
              <a:cs typeface="Calibri"/>
            </a:endParaRPr>
          </a:p>
          <a:p>
            <a:r>
              <a:rPr lang="es-ES"/>
              <a:t>Los resultados permiten obtener una jerarquía de efectos mortales y de efectos irreversibles, y fijar los limites espaciales correspondientes.</a:t>
            </a:r>
            <a:endParaRPr lang="es-ES">
              <a:cs typeface="Calibri"/>
            </a:endParaRPr>
          </a:p>
          <a:p>
            <a:r>
              <a:rPr lang="es-ES"/>
              <a:t>El límite de efectos mortales es la distancia máxima por debajo de la cual un accidente va a provocar estadísticamente al menos el 1% de decesos.</a:t>
            </a:r>
            <a:endParaRPr lang="es-ES">
              <a:cs typeface="Calibri"/>
            </a:endParaRPr>
          </a:p>
          <a:p>
            <a:r>
              <a:rPr lang="es-ES"/>
              <a:t>El límite de efectos irreversibles es aquel en el cual es posible detectarla aparición de efectos sobre la salud que implique secuelas permanentes.</a:t>
            </a:r>
            <a:endParaRPr lang="es-ES">
              <a:cs typeface="Calibri"/>
            </a:endParaRPr>
          </a:p>
          <a:p>
            <a:r>
              <a:rPr lang="es-ES"/>
              <a:t>Para los efectos térmicos o de sobrepresión, estas zonas toman la forma de dos círculos concéntricos centrados en la fuente.</a:t>
            </a:r>
            <a:endParaRPr lang="es-ES">
              <a:cs typeface="Calibri"/>
            </a:endParaRPr>
          </a:p>
          <a:p>
            <a:r>
              <a:rPr lang="es-ES"/>
              <a:t>Para los efectos tóxicos, la zona afectada esta determinada por la influencia de los vientos.</a:t>
            </a:r>
            <a:endParaRPr lang="es-ES">
              <a:cs typeface="Calibri"/>
            </a:endParaRPr>
          </a:p>
          <a:p>
            <a:r>
              <a:rPr lang="es-ES"/>
              <a:t>La dirección del viento el día del accidente no puede preverse, por lo que debe considerarse igualmente la influencia en forma concéntrica.</a:t>
            </a:r>
            <a:endParaRPr lang="es-ES">
              <a:cs typeface="Calibri"/>
            </a:endParaRPr>
          </a:p>
          <a:p>
            <a:r>
              <a:rPr lang="es-ES"/>
              <a:t>Política general de control de riesgos industria</a:t>
            </a:r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72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91540"/>
            <a:ext cx="8058150" cy="5463540"/>
          </a:xfrm>
        </p:spPr>
      </p:pic>
    </p:spTree>
    <p:extLst>
      <p:ext uri="{BB962C8B-B14F-4D97-AF65-F5344CB8AC3E}">
        <p14:creationId xmlns:p14="http://schemas.microsoft.com/office/powerpoint/2010/main" val="225883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40130"/>
            <a:ext cx="7886700" cy="650559"/>
          </a:xfrm>
        </p:spPr>
        <p:txBody>
          <a:bodyPr>
            <a:normAutofit/>
          </a:bodyPr>
          <a:lstStyle/>
          <a:p>
            <a:pPr marL="171450" lvl="0" indent="-171450">
              <a:spcBef>
                <a:spcPts val="750"/>
              </a:spcBef>
            </a:pPr>
            <a:r>
              <a:rPr lang="es-ES" sz="20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Política general de control de riesgos industriales.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" y="1690688"/>
            <a:ext cx="8618220" cy="48244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i="1"/>
              <a:t>Todo riesgo importa dos componentes: su probabilidad de ocurrencia y la gravedad de sus consecuencias.</a:t>
            </a:r>
            <a:endParaRPr lang="es-ES"/>
          </a:p>
          <a:p>
            <a:pPr algn="just"/>
            <a:r>
              <a:rPr lang="es-ES"/>
              <a:t>Sabiendo que la probabilidad de ocurrencia es muy difícil de evaluar –un riesgo industrial es por definición un evento excepcional- el diseño de la gestión debe adoptar un criterio que privilegie la gravedad: si la gravedad de sus efectos es importante, cualquiera sea la probabilidad, los riesgos resultantes son tenidos en cuenta y los efectos deben ser cuantificados.</a:t>
            </a:r>
          </a:p>
          <a:p>
            <a:pPr algn="just"/>
            <a:r>
              <a:rPr lang="es-ES"/>
              <a:t>Este enfoque de la cuestión se apoya en el marco reglamentario ofrecido por numerosos textos legales.</a:t>
            </a:r>
          </a:p>
          <a:p>
            <a:pPr algn="just"/>
            <a:r>
              <a:rPr lang="es-ES" b="1"/>
              <a:t>Control de riesgos industriales. Marco reglamentario.</a:t>
            </a:r>
            <a:endParaRPr lang="es-ES"/>
          </a:p>
          <a:p>
            <a:pPr algn="just"/>
            <a:r>
              <a:rPr lang="es-ES"/>
              <a:t>El Estado debe asegurar la protección del ambiente y la seguridad de terceros frente a los riesgos de la actividad industrial. Para ello dispone de numerosos textos, algunos de los cuales se enumeran a continuación.</a:t>
            </a:r>
          </a:p>
          <a:p>
            <a:pPr algn="just"/>
            <a:r>
              <a:rPr lang="es-ES"/>
              <a:t>Ley 11.459, de Radicación de Industrias. Califica las industrias según el riesgo inherente a la misma, de acuerdo a una fórmula polinómica que contempla aspectos tales como la zona donde se instala –por la posibilidad de daños a terceros- aparatos a presión, materias primas utilizadas, residuos elaborados, rubro de actividad, entre otras.</a:t>
            </a:r>
          </a:p>
          <a:p>
            <a:pPr algn="just"/>
            <a:r>
              <a:rPr lang="es-ES"/>
              <a:t>Resolución 80/99. Ciertas actividades industriales son juzgadas por esta ley como a priori riesgosas, tales como los establecimientos que manipulan sustancias inflamables, </a:t>
            </a:r>
            <a:r>
              <a:rPr lang="es-ES" err="1"/>
              <a:t>teratogénicas</a:t>
            </a:r>
            <a:r>
              <a:rPr lang="es-ES"/>
              <a:t>, corrosivas, de alta reactividad química, infecciosas, </a:t>
            </a:r>
            <a:r>
              <a:rPr lang="es-ES" err="1"/>
              <a:t>mutagénicas</a:t>
            </a:r>
            <a:r>
              <a:rPr lang="es-ES"/>
              <a:t>, carcinógenas y/o radioactivas y/o generen residuos especiales, y los </a:t>
            </a:r>
            <a:r>
              <a:rPr lang="es-ES" err="1"/>
              <a:t>establecimitoteratogénicas</a:t>
            </a:r>
            <a:r>
              <a:rPr lang="es-ES"/>
              <a:t>, corrosivas, de alta reactividad química, infecciosas, </a:t>
            </a:r>
            <a:r>
              <a:rPr lang="es-ES" err="1"/>
              <a:t>mutagénicas</a:t>
            </a:r>
            <a:r>
              <a:rPr lang="es-ES"/>
              <a:t>, carcinógenas y/o radioactivas y/o generen residuos especiales, y los establecimientos tratadores de residuos especiales y patogénicos.</a:t>
            </a:r>
          </a:p>
        </p:txBody>
      </p:sp>
    </p:spTree>
    <p:extLst>
      <p:ext uri="{BB962C8B-B14F-4D97-AF65-F5344CB8AC3E}">
        <p14:creationId xmlns:p14="http://schemas.microsoft.com/office/powerpoint/2010/main" val="173922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8699"/>
            <a:ext cx="7886700" cy="502921"/>
          </a:xfrm>
        </p:spPr>
        <p:txBody>
          <a:bodyPr>
            <a:normAutofit/>
          </a:bodyPr>
          <a:lstStyle/>
          <a:p>
            <a:pPr fontAlgn="base"/>
            <a:r>
              <a:rPr lang="es-ES" sz="2000" b="1" cap="all"/>
              <a:t>                    TÉCNICAS DE PREVENCIÓN DE RIESGOS LABORALES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4" y="1531620"/>
            <a:ext cx="7627192" cy="4857750"/>
          </a:xfrm>
        </p:spPr>
      </p:pic>
    </p:spTree>
    <p:extLst>
      <p:ext uri="{BB962C8B-B14F-4D97-AF65-F5344CB8AC3E}">
        <p14:creationId xmlns:p14="http://schemas.microsoft.com/office/powerpoint/2010/main" val="3847629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257F255646CD488496CB4C2CF60A3D" ma:contentTypeVersion="7" ma:contentTypeDescription="Crear nuevo documento." ma:contentTypeScope="" ma:versionID="2476496555d41e98216b9f05a40b0292">
  <xsd:schema xmlns:xsd="http://www.w3.org/2001/XMLSchema" xmlns:xs="http://www.w3.org/2001/XMLSchema" xmlns:p="http://schemas.microsoft.com/office/2006/metadata/properties" xmlns:ns2="8c9c9656-0ed4-43dd-b8c2-f73303398630" xmlns:ns3="cefe316e-b3ba-4136-9501-60074e61a8c2" targetNamespace="http://schemas.microsoft.com/office/2006/metadata/properties" ma:root="true" ma:fieldsID="e7585c459165c17d80071663acffb481" ns2:_="" ns3:_="">
    <xsd:import namespace="8c9c9656-0ed4-43dd-b8c2-f73303398630"/>
    <xsd:import namespace="cefe316e-b3ba-4136-9501-60074e61a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c9656-0ed4-43dd-b8c2-f73303398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316e-b3ba-4136-9501-60074e61a8c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F557E2-6921-44D3-96A5-924BD20DC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9c9656-0ed4-43dd-b8c2-f73303398630"/>
    <ds:schemaRef ds:uri="cefe316e-b3ba-4136-9501-60074e61a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564298-0E48-46AF-A7AA-90C682E448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564608-F714-45AD-8626-051639EC922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2218</Words>
  <Application>Microsoft Office PowerPoint</Application>
  <PresentationFormat>Presentación en pantalla (4:3)</PresentationFormat>
  <Paragraphs>99</Paragraphs>
  <Slides>22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Calibri Light</vt:lpstr>
      <vt:lpstr>Wingdings</vt:lpstr>
      <vt:lpstr>Tema de Office</vt:lpstr>
      <vt:lpstr>Semana N° 08:  Riesgo por la actividad industrial. Riesgo por la actividad minera. Prevención de la contaminación. Revisión de trabajo de investigación.</vt:lpstr>
      <vt:lpstr>                        Riesgo industrial</vt:lpstr>
      <vt:lpstr>                        Accidentes industriales</vt:lpstr>
      <vt:lpstr>                             Tres principales tipos de efectos. </vt:lpstr>
      <vt:lpstr>Presentación de PowerPoint</vt:lpstr>
      <vt:lpstr>Evaluar las consecuencias de los riesgos.</vt:lpstr>
      <vt:lpstr>Presentación de PowerPoint</vt:lpstr>
      <vt:lpstr>Política general de control de riesgos industriales.</vt:lpstr>
      <vt:lpstr>                    TÉCNICAS DE PREVENCIÓN DE RIESGOS LABORALES</vt:lpstr>
      <vt:lpstr>     Se clasifican los materiales y desechos peligrosos bajo una o más de las siguientes definiciones:</vt:lpstr>
      <vt:lpstr>                            Señales de riesgos</vt:lpstr>
      <vt:lpstr>                           Prevención del riesgo industrial</vt:lpstr>
      <vt:lpstr>                                     Hongos</vt:lpstr>
      <vt:lpstr>Los hongos proporcionan materias primas sostenibles</vt:lpstr>
      <vt:lpstr>                Alimentan el mundo</vt:lpstr>
      <vt:lpstr>                     Los hongos en la salud</vt:lpstr>
      <vt:lpstr>                          La biorremediación</vt:lpstr>
      <vt:lpstr>Presentación de PowerPoint</vt:lpstr>
      <vt:lpstr>Comentario : Octava Clase Calificada</vt:lpstr>
      <vt:lpstr>                         Practica 7</vt:lpstr>
      <vt:lpstr>                   Videos para comentar.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UNFV</dc:creator>
  <cp:lastModifiedBy>Fredy Virgilio Salinas Melendez</cp:lastModifiedBy>
  <cp:revision>19</cp:revision>
  <dcterms:created xsi:type="dcterms:W3CDTF">2020-04-09T16:16:03Z</dcterms:created>
  <dcterms:modified xsi:type="dcterms:W3CDTF">2025-08-13T01:52:47Z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0x0101004D257F255646CD488496CB4C2CF60A3D</vt:lpwstr>
  </property>
</Properties>
</file>